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3" r:id="rId5"/>
    <p:sldId id="274" r:id="rId6"/>
    <p:sldId id="275" r:id="rId7"/>
    <p:sldId id="262" r:id="rId8"/>
    <p:sldId id="263" r:id="rId9"/>
    <p:sldId id="264" r:id="rId10"/>
    <p:sldId id="261" r:id="rId11"/>
  </p:sldIdLst>
  <p:sldSz cx="9144000" cy="6858000" type="screen4x3"/>
  <p:notesSz cx="6796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A7E6A-1E44-41E2-A764-1A16C5B2A332}" v="214" dt="2020-04-23T13:16:48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849840" y="-360"/>
            <a:ext cx="2946240" cy="498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&lt;date/time&gt;</a:t>
            </a:r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915840" y="744480"/>
            <a:ext cx="4967280" cy="3726000"/>
          </a:xfrm>
          <a:prstGeom prst="rect">
            <a:avLst/>
          </a:prstGeom>
        </p:spPr>
        <p:txBody>
          <a:bodyPr lIns="91800" rIns="91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0" y="9427680"/>
            <a:ext cx="2946240" cy="498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3849840" y="9427680"/>
            <a:ext cx="2946240" cy="498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/>
            <a:fld id="{0C82255C-B694-4867-97C5-671F53AE550B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9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5622840" y="6456240"/>
            <a:ext cx="4303800" cy="33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FCC2BF2C-519F-4296-A9A2-01F885C8A441}" type="slidenum"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8838" cy="2549525"/>
          </a:xfrm>
          <a:prstGeom prst="rect">
            <a:avLst/>
          </a:prstGeom>
        </p:spPr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992160" y="3228840"/>
            <a:ext cx="7943760" cy="30592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017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6975A58-5135-40E2-A7CA-32274A1D2184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04B299C-7A80-40DA-8783-EED0514F045A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8600" tIns="69480" rIns="138600" bIns="69480" anchor="b">
            <a:noAutofit/>
          </a:bodyPr>
          <a:lstStyle/>
          <a:p>
            <a:pPr algn="r">
              <a:lnSpc>
                <a:spcPct val="100000"/>
              </a:lnSpc>
            </a:pPr>
            <a:fld id="{70B5C42B-3BF4-4303-811C-936EB7F42901}" type="slidenum">
              <a:rPr lang="ru-RU" sz="1800" b="1" strike="noStrike" spc="-1">
                <a:solidFill>
                  <a:srgbClr val="000000"/>
                </a:solidFill>
                <a:latin typeface="Calibri"/>
              </a:rPr>
              <a:t>10</a:t>
            </a:fld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A723978-AF1B-4183-A6A9-03E13AD25D37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8E5A49-CD73-4E1F-8932-550BAD338F55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</p:spPr>
      </p:sp>
      <p:sp>
        <p:nvSpPr>
          <p:cNvPr id="256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9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F19E664-D7EE-4B4A-B9EB-A71C624E5910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B6511D6-7D5B-4AC8-9416-2CC1A59E3196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8600" tIns="69480" rIns="138600" bIns="69480" anchor="b">
            <a:noAutofit/>
          </a:bodyPr>
          <a:lstStyle/>
          <a:p>
            <a:pPr algn="r">
              <a:lnSpc>
                <a:spcPct val="100000"/>
              </a:lnSpc>
            </a:pPr>
            <a:fld id="{12298C71-DA5F-4BFC-BF1D-32DC4354DDC0}" type="slidenum">
              <a:rPr lang="ru-RU" sz="1800" b="1" strike="noStrike" spc="-1">
                <a:solidFill>
                  <a:srgbClr val="000000"/>
                </a:solidFill>
                <a:latin typeface="Calibri"/>
              </a:rPr>
              <a:t>2</a:t>
            </a:fld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DA599BA-5C5F-4FBA-AE83-8BFB7F5FE622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F1F4DB4-BC3D-4F8C-AC46-42A127ECBE78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</p:spPr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44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38ED4B1-BE1E-4991-88C4-B49A1BCD0D88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A46838D3-C29D-410E-A232-02F28F7352E1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8600" tIns="69480" rIns="138600" bIns="69480" anchor="b">
            <a:noAutofit/>
          </a:bodyPr>
          <a:lstStyle/>
          <a:p>
            <a:pPr algn="r">
              <a:lnSpc>
                <a:spcPct val="100000"/>
              </a:lnSpc>
            </a:pPr>
            <a:fld id="{75799C78-E5C5-4252-A602-C3710E17C909}" type="slidenum">
              <a:rPr lang="ru-RU" sz="1800" b="1" strike="noStrike" spc="-1">
                <a:solidFill>
                  <a:srgbClr val="000000"/>
                </a:solidFill>
                <a:latin typeface="Calibri"/>
              </a:rPr>
              <a:t>3</a:t>
            </a:fld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F0BC7FC-7E73-4D6D-A5A2-E03C8FA5CE9C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B7BB51F-ACD6-4B99-8AF6-9D1B58F28314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</p:spPr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81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38ED4B1-BE1E-4991-88C4-B49A1BCD0D88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A46838D3-C29D-410E-A232-02F28F7352E1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8600" tIns="69480" rIns="138600" bIns="69480" anchor="b">
            <a:noAutofit/>
          </a:bodyPr>
          <a:lstStyle/>
          <a:p>
            <a:pPr algn="r">
              <a:lnSpc>
                <a:spcPct val="100000"/>
              </a:lnSpc>
            </a:pPr>
            <a:fld id="{75799C78-E5C5-4252-A602-C3710E17C909}" type="slidenum">
              <a:rPr lang="ru-RU" sz="1800" b="1" strike="noStrike" spc="-1">
                <a:solidFill>
                  <a:srgbClr val="000000"/>
                </a:solidFill>
                <a:latin typeface="Calibri"/>
              </a:rPr>
              <a:t>4</a:t>
            </a:fld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F0BC7FC-7E73-4D6D-A5A2-E03C8FA5CE9C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B7BB51F-ACD6-4B99-8AF6-9D1B58F28314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</p:spPr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51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38ED4B1-BE1E-4991-88C4-B49A1BCD0D88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A46838D3-C29D-410E-A232-02F28F7352E1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8600" tIns="69480" rIns="138600" bIns="69480" anchor="b">
            <a:noAutofit/>
          </a:bodyPr>
          <a:lstStyle/>
          <a:p>
            <a:pPr algn="r">
              <a:lnSpc>
                <a:spcPct val="100000"/>
              </a:lnSpc>
            </a:pPr>
            <a:fld id="{75799C78-E5C5-4252-A602-C3710E17C909}" type="slidenum">
              <a:rPr lang="ru-RU" sz="1800" b="1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F0BC7FC-7E73-4D6D-A5A2-E03C8FA5CE9C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B7BB51F-ACD6-4B99-8AF6-9D1B58F28314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</p:spPr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57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38ED4B1-BE1E-4991-88C4-B49A1BCD0D88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A46838D3-C29D-410E-A232-02F28F7352E1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8600" tIns="69480" rIns="138600" bIns="69480" anchor="b">
            <a:noAutofit/>
          </a:bodyPr>
          <a:lstStyle/>
          <a:p>
            <a:pPr algn="r">
              <a:lnSpc>
                <a:spcPct val="100000"/>
              </a:lnSpc>
            </a:pPr>
            <a:fld id="{75799C78-E5C5-4252-A602-C3710E17C909}" type="slidenum">
              <a:rPr lang="ru-RU" sz="1800" b="1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F0BC7FC-7E73-4D6D-A5A2-E03C8FA5CE9C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B7BB51F-ACD6-4B99-8AF6-9D1B58F28314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</p:spPr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21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12E651-C3F4-48EF-9A28-35903FE55F6E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D5EFC3A-3072-467A-8715-B98730DDD780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8600" tIns="69480" rIns="138600" bIns="69480" anchor="b">
            <a:noAutofit/>
          </a:bodyPr>
          <a:lstStyle/>
          <a:p>
            <a:pPr algn="r">
              <a:lnSpc>
                <a:spcPct val="100000"/>
              </a:lnSpc>
            </a:pPr>
            <a:fld id="{581B9639-698F-404B-8877-47C084752DAB}" type="slidenum">
              <a:rPr lang="ru-RU" sz="1800" b="1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93FCBDC-6F7C-4A13-A416-C0B72E9BA8A8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548C127-3C30-4E83-A8B1-6FC035DD47E0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</p:spPr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55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10202D9-95FB-438C-AE7B-36D56A6E7F76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D1CF598-13D7-4146-BB83-A6DCF3015A70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8600" tIns="69480" rIns="138600" bIns="69480" anchor="b">
            <a:noAutofit/>
          </a:bodyPr>
          <a:lstStyle/>
          <a:p>
            <a:pPr algn="r">
              <a:lnSpc>
                <a:spcPct val="100000"/>
              </a:lnSpc>
            </a:pPr>
            <a:fld id="{CC89A26E-BA59-4D68-83C7-D9CDAF7F72E3}" type="slidenum">
              <a:rPr lang="ru-RU" sz="1800" b="1" strike="noStrike" spc="-1">
                <a:solidFill>
                  <a:srgbClr val="000000"/>
                </a:solidFill>
                <a:latin typeface="Calibri"/>
              </a:rPr>
              <a:t>8</a:t>
            </a:fld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E197D5B-043F-47EB-9480-8CA9793A0135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33392A-5B1D-428C-B2B0-D1A817FC8092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</p:spPr>
      </p:sp>
      <p:sp>
        <p:nvSpPr>
          <p:cNvPr id="270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69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1EFDB97-8545-49BA-9343-688221BB353B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32ECE4E-E151-4A9B-B166-AF05B90CD268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8600" tIns="69480" rIns="138600" bIns="69480" anchor="b">
            <a:noAutofit/>
          </a:bodyPr>
          <a:lstStyle/>
          <a:p>
            <a:pPr algn="r">
              <a:lnSpc>
                <a:spcPct val="100000"/>
              </a:lnSpc>
            </a:pPr>
            <a:fld id="{55DD73AA-06F5-4296-9F53-4C15D6E8CF53}" type="slidenum">
              <a:rPr lang="ru-RU" sz="1800" b="1" strike="noStrike" spc="-1">
                <a:solidFill>
                  <a:srgbClr val="000000"/>
                </a:solidFill>
                <a:latin typeface="Calibri"/>
              </a:rPr>
              <a:t>9</a:t>
            </a:fld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92D0E0A-12DC-45A9-8B95-54F443842042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C04D8E6-F91F-41BB-AF66-7352EE818BF4}" type="slidenum">
              <a:rPr lang="ru-RU" sz="1200" b="1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</p:spPr>
      </p:sp>
      <p:sp>
        <p:nvSpPr>
          <p:cNvPr id="277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31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6360"/>
            <a:ext cx="2133720" cy="476280"/>
          </a:xfrm>
          <a:prstGeom prst="rect">
            <a:avLst/>
          </a:prstGeom>
        </p:spPr>
        <p:txBody>
          <a:bodyPr>
            <a:noAutofit/>
          </a:bodyPr>
          <a:lstStyle/>
          <a:p>
            <a:fld id="{D1460C7D-27D1-4047-8A70-875ADC9B87B2}" type="datetime">
              <a:rPr lang="ru-RU" sz="1400" b="0" strike="noStrike" spc="-1">
                <a:solidFill>
                  <a:srgbClr val="000000"/>
                </a:solidFill>
                <a:latin typeface="Arial"/>
              </a:rPr>
              <a:t>04.06.2021</a:t>
            </a:fld>
            <a:endParaRPr lang="en-US" sz="14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6360"/>
            <a:ext cx="2895840" cy="4762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6360"/>
            <a:ext cx="2133720" cy="476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fld id="{E14F0552-75B5-421F-B300-40BBC4FAFBD2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jpeg"/><Relationship Id="rId18" Type="http://schemas.openxmlformats.org/officeDocument/2006/relationships/image" Target="../media/image26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-26109" y="32892"/>
            <a:ext cx="9145440" cy="68580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003399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1073821" y="887714"/>
            <a:ext cx="7261618" cy="12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040" tIns="29520" rIns="59040" bIns="29520">
            <a:noAutofit/>
          </a:bodyPr>
          <a:lstStyle/>
          <a:p>
            <a:pPr marL="412560" indent="-412560" algn="ctr"/>
            <a:r>
              <a:rPr lang="ru-RU" sz="3200" b="1" strike="noStrike" spc="-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на водных объектах </a:t>
            </a:r>
            <a:r>
              <a:rPr lang="ru-RU" sz="3200" b="1" strike="noStrike" spc="-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strike="noStrike" spc="-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период</a:t>
            </a:r>
            <a:endParaRPr lang="en-US" sz="32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" y="32892"/>
            <a:ext cx="1117050" cy="1117600"/>
          </a:xfrm>
          <a:prstGeom prst="rect">
            <a:avLst/>
          </a:prstGeom>
        </p:spPr>
      </p:pic>
      <p:pic>
        <p:nvPicPr>
          <p:cNvPr id="7" name="Рисунок 6" descr="http://abali.ru/wp-content/uploads/2019/10/gerb_tulskoj_oblasti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32892"/>
            <a:ext cx="87630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s://dussh8tambov.68edu.ru/wp-content/uploads/2020/08/hello_html_m32e2dab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560" y="1896944"/>
            <a:ext cx="6938410" cy="4687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9262" y="1263533"/>
            <a:ext cx="8620298" cy="4555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Picture 4"/>
          <p:cNvPicPr/>
          <p:nvPr/>
        </p:nvPicPr>
        <p:blipFill>
          <a:blip r:embed="rId3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507076" y="1611949"/>
            <a:ext cx="8212975" cy="3326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Соблюдение правил безопасности на воде в купальный сезон – залог сохранения здоровья </a:t>
            </a:r>
            <a:endParaRPr lang="en-US" sz="3000" b="1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30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 спасения жизни многих людей. </a:t>
            </a:r>
            <a:endParaRPr lang="ru-RU" sz="3000" b="1" i="1" strike="noStrike" spc="-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endParaRPr lang="ru-RU" sz="3000" b="1" i="1" spc="-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3000" b="1" i="1" spc="-1" dirty="0" smtClean="0">
                <a:latin typeface="Times New Roman"/>
                <a:ea typeface="Times New Roman"/>
              </a:rPr>
              <a:t>Поэтому</a:t>
            </a:r>
            <a:r>
              <a:rPr lang="ru-RU" sz="3000" b="1" i="1" spc="-1" dirty="0">
                <a:latin typeface="Times New Roman"/>
                <a:ea typeface="Times New Roman"/>
              </a:rPr>
              <a:t>, находясь у воды, никогда нельзя забывать о собственной безопасности. Более того, надо быть готовым помочь другому</a:t>
            </a:r>
            <a:r>
              <a:rPr lang="ru-RU" sz="3000" b="1" i="1" spc="-1" dirty="0" smtClean="0">
                <a:latin typeface="Times New Roman"/>
                <a:ea typeface="Times New Roman"/>
              </a:rPr>
              <a:t>.</a:t>
            </a:r>
            <a:endParaRPr lang="en-US" sz="3000" b="1" spc="-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40" y="-19080"/>
            <a:ext cx="1117050" cy="1117600"/>
          </a:xfrm>
          <a:prstGeom prst="rect">
            <a:avLst/>
          </a:prstGeom>
        </p:spPr>
      </p:pic>
      <p:pic>
        <p:nvPicPr>
          <p:cNvPr id="6" name="Рисунок 5" descr="http://abali.ru/wp-content/uploads/2019/10/gerb_tulskoj_oblast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-54109"/>
            <a:ext cx="8763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/>
          <p:nvPr/>
        </p:nvPicPr>
        <p:blipFill>
          <a:blip r:embed="rId3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876240" y="162000"/>
            <a:ext cx="7391520" cy="47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ПОМНИТЕ!</a:t>
            </a:r>
            <a:endParaRPr lang="en-US" sz="25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685800" y="1000080"/>
            <a:ext cx="7848720" cy="39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Только неукоснительное соблюдение </a:t>
            </a:r>
            <a:endParaRPr lang="en-US" sz="2500" b="1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5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правил безопасности на воде </a:t>
            </a:r>
            <a:endParaRPr lang="en-US" sz="2500" b="1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5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может предупредить беду!</a:t>
            </a:r>
            <a:endParaRPr lang="en-US" sz="2500" b="1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500" b="1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500" b="1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500" b="1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500" b="1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500" b="1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500" b="1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5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75" y="-58020"/>
            <a:ext cx="1117050" cy="1117600"/>
          </a:xfrm>
          <a:prstGeom prst="rect">
            <a:avLst/>
          </a:prstGeom>
        </p:spPr>
      </p:pic>
      <p:pic>
        <p:nvPicPr>
          <p:cNvPr id="14" name="Рисунок 13" descr="http://abali.ru/wp-content/uploads/2019/10/gerb_tulskoj_oblast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70" y="-95295"/>
            <a:ext cx="8763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6"/>
          <a:stretch>
            <a:fillRect/>
          </a:stretch>
        </p:blipFill>
        <p:spPr bwMode="auto">
          <a:xfrm>
            <a:off x="76350" y="2430360"/>
            <a:ext cx="30067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/>
          <a:stretch>
            <a:fillRect/>
          </a:stretch>
        </p:blipFill>
        <p:spPr bwMode="auto">
          <a:xfrm>
            <a:off x="3198028" y="2758731"/>
            <a:ext cx="2824264" cy="37406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92" y="2418800"/>
            <a:ext cx="2968595" cy="222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940233" y="1815435"/>
            <a:ext cx="5043567" cy="4538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4"/>
          <p:cNvPicPr/>
          <p:nvPr/>
        </p:nvPicPr>
        <p:blipFill>
          <a:blip r:embed="rId3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sp>
        <p:nvSpPr>
          <p:cNvPr id="67" name="CustomShape 3"/>
          <p:cNvSpPr/>
          <p:nvPr/>
        </p:nvSpPr>
        <p:spPr>
          <a:xfrm>
            <a:off x="144360" y="860746"/>
            <a:ext cx="8839440" cy="863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Необходимо соблюдать следующие основные правила безопасности на водных объектах в летний период</a:t>
            </a:r>
            <a:r>
              <a:rPr lang="ru-RU" sz="2500" b="1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en-US" sz="25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080"/>
            <a:ext cx="1117050" cy="1117600"/>
          </a:xfrm>
          <a:prstGeom prst="rect">
            <a:avLst/>
          </a:prstGeom>
        </p:spPr>
      </p:pic>
      <p:pic>
        <p:nvPicPr>
          <p:cNvPr id="5" name="Рисунок 4" descr="http://abali.ru/wp-content/uploads/2019/10/gerb_tulskoj_oblast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60" y="-78019"/>
            <a:ext cx="8763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8" name="Picture 6" descr="https://cf.ppt-online.org/files/slide/g/g02e3fdUI5FKPmpEGYjZ1sSCivBJ8DkcLQoOTM/slide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2" b="7303"/>
          <a:stretch/>
        </p:blipFill>
        <p:spPr bwMode="auto">
          <a:xfrm>
            <a:off x="144360" y="2261222"/>
            <a:ext cx="3599679" cy="31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/>
          </p:nvPr>
        </p:nvSpPr>
        <p:spPr>
          <a:xfrm>
            <a:off x="4134453" y="2151206"/>
            <a:ext cx="4655126" cy="401683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ru-RU" sz="2400" spc="-1" dirty="0">
                <a:solidFill>
                  <a:srgbClr val="000000"/>
                </a:solidFill>
                <a:latin typeface="Times New Roman"/>
                <a:ea typeface="Times New Roman"/>
              </a:rPr>
              <a:t>купание разрешается в специально отведенных для этого местах (пляжи)</a:t>
            </a:r>
          </a:p>
          <a:p>
            <a:pPr>
              <a:spcBef>
                <a:spcPts val="1800"/>
              </a:spcBef>
            </a:pPr>
            <a:r>
              <a:rPr lang="ru-RU" sz="2400" spc="-1" dirty="0">
                <a:solidFill>
                  <a:srgbClr val="000000"/>
                </a:solidFill>
                <a:latin typeface="Times New Roman"/>
                <a:ea typeface="Times New Roman"/>
              </a:rPr>
              <a:t>во время купания не заплывайте за буйки</a:t>
            </a:r>
            <a:endParaRPr lang="en-US" sz="2400" b="1" spc="-1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r>
              <a:rPr lang="ru-RU" sz="2400" spc="-1" dirty="0">
                <a:solidFill>
                  <a:srgbClr val="000000"/>
                </a:solidFill>
                <a:latin typeface="Times New Roman"/>
                <a:ea typeface="Times New Roman"/>
              </a:rPr>
              <a:t>не купайтесь в незнакомых местах! Ведь там могут скрываться опасности: неравномерное дно, водовороты, водоросли и т.п.</a:t>
            </a:r>
          </a:p>
          <a:p>
            <a:pPr>
              <a:spcBef>
                <a:spcPts val="1800"/>
              </a:spcBef>
            </a:pPr>
            <a:r>
              <a:rPr lang="ru-RU" sz="2400" spc="-1" dirty="0">
                <a:solidFill>
                  <a:srgbClr val="000000"/>
                </a:solidFill>
                <a:latin typeface="Times New Roman"/>
                <a:ea typeface="Times New Roman"/>
              </a:rPr>
              <a:t>не следует входить или прыгать в воду после длительного пребывания на солнце, так как при охлаждении в воде наступает сокращение мышц, что может привести к остановке сердца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940233" y="1720735"/>
            <a:ext cx="5043567" cy="4771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4"/>
          <p:cNvPicPr/>
          <p:nvPr/>
        </p:nvPicPr>
        <p:blipFill>
          <a:blip r:embed="rId3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sp>
        <p:nvSpPr>
          <p:cNvPr id="67" name="CustomShape 3"/>
          <p:cNvSpPr/>
          <p:nvPr/>
        </p:nvSpPr>
        <p:spPr>
          <a:xfrm>
            <a:off x="144360" y="860746"/>
            <a:ext cx="8839440" cy="863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Необходимо соблюдать следующие основные правила безопасности на водных объектах в летний период</a:t>
            </a:r>
            <a:r>
              <a:rPr lang="ru-RU" sz="2500" b="1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en-US" sz="25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080"/>
            <a:ext cx="1117050" cy="1117600"/>
          </a:xfrm>
          <a:prstGeom prst="rect">
            <a:avLst/>
          </a:prstGeom>
        </p:spPr>
      </p:pic>
      <p:pic>
        <p:nvPicPr>
          <p:cNvPr id="5" name="Рисунок 4" descr="http://abali.ru/wp-content/uploads/2019/10/gerb_tulskoj_oblast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60" y="-78019"/>
            <a:ext cx="87630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 12"/>
          <p:cNvSpPr>
            <a:spLocks noGrp="1"/>
          </p:cNvSpPr>
          <p:nvPr>
            <p:ph type="body"/>
          </p:nvPr>
        </p:nvSpPr>
        <p:spPr>
          <a:xfrm>
            <a:off x="4134453" y="2051452"/>
            <a:ext cx="4655126" cy="4525920"/>
          </a:xfrm>
        </p:spPr>
        <p:txBody>
          <a:bodyPr>
            <a:normAutofit fontScale="32500" lnSpcReduction="20000"/>
          </a:bodyPr>
          <a:lstStyle/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6000" spc="-1" dirty="0">
                <a:solidFill>
                  <a:srgbClr val="000000"/>
                </a:solidFill>
                <a:latin typeface="Times New Roman"/>
                <a:ea typeface="Times New Roman"/>
              </a:rPr>
              <a:t>не устраивайте во время купания шумные игры на воде – это опасно! Можно не услышать крики о помощи. Также категорически запрещены игры, во время которых нужно захватывать и топить других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60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нельзя </a:t>
            </a:r>
            <a:r>
              <a:rPr lang="ru-RU" sz="6000" spc="-1" dirty="0">
                <a:solidFill>
                  <a:srgbClr val="000000"/>
                </a:solidFill>
                <a:latin typeface="Times New Roman"/>
                <a:ea typeface="Times New Roman"/>
              </a:rPr>
              <a:t>купаться в темное время суток, так как в воде можно потерять ориентир и направление к берегу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60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опасно </a:t>
            </a:r>
            <a:r>
              <a:rPr lang="ru-RU" sz="6000" spc="-1" dirty="0">
                <a:solidFill>
                  <a:srgbClr val="000000"/>
                </a:solidFill>
                <a:latin typeface="Times New Roman"/>
                <a:ea typeface="Times New Roman"/>
              </a:rPr>
              <a:t>плавать на надувных матрацах, игрушках или автомобильных шинах, так как ветром или течением их может отнести от берега и человек, не умеющий плавать, может пострадать</a:t>
            </a:r>
          </a:p>
          <a:p>
            <a:endParaRPr lang="ru-RU" dirty="0"/>
          </a:p>
        </p:txBody>
      </p:sp>
      <p:pic>
        <p:nvPicPr>
          <p:cNvPr id="9" name="Picture 4" descr="https://442fz.volganet.ru/025167/%D0%B93%D1%8B%D1%84%D0%B9%D0%BA%D0%B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3801" r="6500" b="10106"/>
          <a:stretch/>
        </p:blipFill>
        <p:spPr bwMode="auto">
          <a:xfrm>
            <a:off x="442145" y="2205241"/>
            <a:ext cx="2955781" cy="37549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372890" y="1766447"/>
            <a:ext cx="4544804" cy="4738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4"/>
          <p:cNvPicPr/>
          <p:nvPr/>
        </p:nvPicPr>
        <p:blipFill>
          <a:blip r:embed="rId3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sp>
        <p:nvSpPr>
          <p:cNvPr id="67" name="CustomShape 3"/>
          <p:cNvSpPr/>
          <p:nvPr/>
        </p:nvSpPr>
        <p:spPr>
          <a:xfrm>
            <a:off x="144360" y="860746"/>
            <a:ext cx="8839440" cy="863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Необходимо соблюдать следующие основные правила безопасности на водных объектах в летний период</a:t>
            </a:r>
            <a:r>
              <a:rPr lang="ru-RU" sz="2500" b="1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en-US" sz="25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080"/>
            <a:ext cx="1117050" cy="1117600"/>
          </a:xfrm>
          <a:prstGeom prst="rect">
            <a:avLst/>
          </a:prstGeom>
        </p:spPr>
      </p:pic>
      <p:pic>
        <p:nvPicPr>
          <p:cNvPr id="5" name="Рисунок 4" descr="http://abali.ru/wp-content/uploads/2019/10/gerb_tulskoj_oblast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60" y="-78019"/>
            <a:ext cx="87630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 12"/>
          <p:cNvSpPr>
            <a:spLocks noGrp="1"/>
          </p:cNvSpPr>
          <p:nvPr>
            <p:ph type="body"/>
          </p:nvPr>
        </p:nvSpPr>
        <p:spPr>
          <a:xfrm>
            <a:off x="4564080" y="2081958"/>
            <a:ext cx="4162425" cy="42770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spc="-1" dirty="0">
                <a:solidFill>
                  <a:srgbClr val="000000"/>
                </a:solidFill>
                <a:latin typeface="Times New Roman"/>
                <a:ea typeface="Times New Roman"/>
              </a:rPr>
              <a:t>категорически запрещается прыгать в воду с обрывов, мостов или других возвышений. Не менее опасно нырять с плотов, катеров, лодок, пристаней и других плавучих сооружений. Под водой могут быть бревна – топляки, сваи, рельсы, железобетон и другие конструкции. Нырять можно лишь в местах, специально для этого оборудованных! </a:t>
            </a:r>
            <a:endParaRPr lang="en-US" sz="1800" b="1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800" b="1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spc="-1" dirty="0">
                <a:solidFill>
                  <a:srgbClr val="000000"/>
                </a:solidFill>
                <a:latin typeface="Times New Roman"/>
                <a:ea typeface="Times New Roman"/>
              </a:rPr>
              <a:t>нельзя купаться у крутых, обрывистых и заросших растительностью берегов, песчаное дно бывает зыбучим, что очень опасно!</a:t>
            </a:r>
            <a:endParaRPr lang="en-US" sz="1800" b="1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600" b="1" spc="-1" dirty="0">
              <a:solidFill>
                <a:srgbClr val="000000"/>
              </a:solidFill>
            </a:endParaRPr>
          </a:p>
          <a:p>
            <a:endParaRPr lang="ru-RU" sz="1200" dirty="0"/>
          </a:p>
        </p:txBody>
      </p:sp>
      <p:pic>
        <p:nvPicPr>
          <p:cNvPr id="10" name="Picture 2" descr="https://ds05.infourok.ru/uploads/ex/0251/00131520-71713d4d/img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2521" r="2331"/>
          <a:stretch/>
        </p:blipFill>
        <p:spPr bwMode="auto">
          <a:xfrm>
            <a:off x="144361" y="2128058"/>
            <a:ext cx="4172996" cy="334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372890" y="2009911"/>
            <a:ext cx="4544804" cy="42893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4"/>
          <p:cNvPicPr/>
          <p:nvPr/>
        </p:nvPicPr>
        <p:blipFill>
          <a:blip r:embed="rId3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sp>
        <p:nvSpPr>
          <p:cNvPr id="67" name="CustomShape 3"/>
          <p:cNvSpPr/>
          <p:nvPr/>
        </p:nvSpPr>
        <p:spPr>
          <a:xfrm>
            <a:off x="144360" y="860746"/>
            <a:ext cx="8839440" cy="863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Необходимо соблюдать следующие основные правила безопасности на водных объектах в летний период</a:t>
            </a:r>
            <a:r>
              <a:rPr lang="ru-RU" sz="2500" b="1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en-US" sz="25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080"/>
            <a:ext cx="1117050" cy="1117600"/>
          </a:xfrm>
          <a:prstGeom prst="rect">
            <a:avLst/>
          </a:prstGeom>
        </p:spPr>
      </p:pic>
      <p:pic>
        <p:nvPicPr>
          <p:cNvPr id="5" name="Рисунок 4" descr="http://abali.ru/wp-content/uploads/2019/10/gerb_tulskoj_oblast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60" y="-78019"/>
            <a:ext cx="87630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 12"/>
          <p:cNvSpPr>
            <a:spLocks noGrp="1"/>
          </p:cNvSpPr>
          <p:nvPr>
            <p:ph type="body"/>
          </p:nvPr>
        </p:nvSpPr>
        <p:spPr>
          <a:xfrm>
            <a:off x="4564080" y="2165679"/>
            <a:ext cx="4162425" cy="397783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если Вы решили покататься на лодке, катамаране или гидроцикле – необходимо надеть спасательный жилет – это залог Вашей безопасности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endParaRPr lang="ru-RU" sz="2000" spc="-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  <a:ea typeface="Times New Roman"/>
              </a:rPr>
              <a:t>водоемах с водорослями надо плыть у поверхности воды</a:t>
            </a:r>
            <a:endParaRPr lang="en-US" sz="2000" b="1" spc="-1" dirty="0">
              <a:solidFill>
                <a:srgbClr val="000000"/>
              </a:solidFill>
            </a:endParaRPr>
          </a:p>
          <a:p>
            <a:endParaRPr lang="ru-RU" sz="2000" dirty="0"/>
          </a:p>
        </p:txBody>
      </p:sp>
      <p:pic>
        <p:nvPicPr>
          <p:cNvPr id="36866" name="Picture 2" descr="https://sun7-9.userapi.com/rlvZ1eTwIBDI0gTb58BqYdTYKhcfXpVM0hjdHQ/9lqVKMS3o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5" y="1766447"/>
            <a:ext cx="3582223" cy="4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3246" y="1446415"/>
            <a:ext cx="8559685" cy="5128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Picture 4"/>
          <p:cNvPicPr/>
          <p:nvPr/>
        </p:nvPicPr>
        <p:blipFill>
          <a:blip r:embed="rId3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343246" y="1590934"/>
            <a:ext cx="8362604" cy="48034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571320" indent="-360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 паникуйте, постарайтесь развернуться спиной к волне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571320" indent="-360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очистите от воды нос и сделайте несколько глотательных движений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571320" indent="-360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зовите на помощь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571320" indent="-360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случае возникновения судорог ущипните несколько раз икроножную мышцу, если это не помогает, крепко возьмитесь за большой палец ноги и резко выпрямите его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571320" indent="-360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попав в быстрое течение, не следует бороться против него, необходимо не нарушая дыхания плыть по течению к берегу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571320" indent="-360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оказавшись в водовороте, не следует поддаваться страху, терять чувство самообладания. Необходимо набрать побольше воздуха в легкие, погрузиться в воду и, сделав сильный рывок в сторону по течению, всплыть на поверхность.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571320" indent="-360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запутавшись в водорослях, не делайте резких движений и рывков. Необходимо лечь на спину, стремясь мягкими, спокойными движениями выплыть в ту сторону, откуда приплыл. Если все-таки не удается освободиться от растений, то освободив руки, нужно поднять ноги и постараться осторожно освободиться от растений при помощи рук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1117050" y="882294"/>
            <a:ext cx="7079299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latin typeface="Times New Roman"/>
                <a:ea typeface="Times New Roman"/>
              </a:rPr>
              <a:t>Действия, которыми можно помочь себе:</a:t>
            </a:r>
            <a:endParaRPr lang="en-US" sz="2200" b="1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080"/>
            <a:ext cx="1117050" cy="1117600"/>
          </a:xfrm>
          <a:prstGeom prst="rect">
            <a:avLst/>
          </a:prstGeom>
        </p:spPr>
      </p:pic>
      <p:pic>
        <p:nvPicPr>
          <p:cNvPr id="6" name="Рисунок 5" descr="http://abali.ru/wp-content/uploads/2019/10/gerb_tulskoj_oblast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-167527"/>
            <a:ext cx="8763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6378" y="1652734"/>
            <a:ext cx="8794866" cy="49392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Picture 4"/>
          <p:cNvPicPr/>
          <p:nvPr/>
        </p:nvPicPr>
        <p:blipFill>
          <a:blip r:embed="rId3"/>
          <a:stretch/>
        </p:blipFill>
        <p:spPr>
          <a:xfrm>
            <a:off x="0" y="-4536"/>
            <a:ext cx="9159840" cy="83808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216884" y="1822687"/>
            <a:ext cx="8553044" cy="4526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необходимо позвать на помощь прохожих для оказания помощи утопающему;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незамедлительно сообщить о происшествии по телефону «</a:t>
            </a:r>
            <a:r>
              <a:rPr lang="ru-RU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101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» или «</a:t>
            </a:r>
            <a:r>
              <a:rPr lang="ru-RU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112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»;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подать тонущему средство спасения или воспользоваться подручными средствами спасения, такими как веревка, ремень, шарф с узлом на конце;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добираясь до пострадавшего вплавь, учитывайте течение реки. Если тонущий не контролирует свои действия, подплывите к нему сзади и, захватив за голову, под руку, за волосы, буксируйте к берегу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</a:pPr>
            <a:r>
              <a:rPr lang="ru-RU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Заговорите с ним: 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если услышите адекватный ответ, смело подставляйте ему плечо в качестве опоры и помогите доплыть до берега; 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если же утопающий находится в панике, схватил вас и тащит за собой в воду, то примените силу. Если освободиться от захвата не удается, сделайте глубокий вдох и нырните под воду, увлекая за собой спасаемого. Он обязательно отпустит вас и у вас появится возможность удобно для вас взять в объятия тонущего и в таком положении добраться до берега;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если утопающий находится без сознания срочно транспортировать его до берега.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558525" y="819190"/>
            <a:ext cx="7599240" cy="76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latin typeface="Times New Roman"/>
                <a:ea typeface="Times New Roman"/>
              </a:rPr>
              <a:t>Действия, которые нужно предпринять,</a:t>
            </a:r>
            <a:endParaRPr lang="en-US" sz="22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latin typeface="Times New Roman"/>
                <a:ea typeface="Times New Roman"/>
              </a:rPr>
              <a:t> если необходима помощь человеку, находящемуся в воде:</a:t>
            </a:r>
            <a:endParaRPr lang="en-US" sz="2200" b="1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17050" cy="1117600"/>
          </a:xfrm>
          <a:prstGeom prst="rect">
            <a:avLst/>
          </a:prstGeom>
        </p:spPr>
      </p:pic>
      <p:pic>
        <p:nvPicPr>
          <p:cNvPr id="6" name="Рисунок 5" descr="http://abali.ru/wp-content/uploads/2019/10/gerb_tulskoj_oblast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-147728"/>
            <a:ext cx="8763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4"/>
          <p:cNvPicPr/>
          <p:nvPr/>
        </p:nvPicPr>
        <p:blipFill>
          <a:blip r:embed="rId4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graphicFrame>
        <p:nvGraphicFramePr>
          <p:cNvPr id="102" name="Object 1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02" name="Object 1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0" y="0"/>
                        <a:ext cx="838080" cy="8366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2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104" name="Object 2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>
                      <a:xfrm>
                        <a:off x="8285040" y="-17640"/>
                        <a:ext cx="858960" cy="8542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CustomShape 3"/>
          <p:cNvSpPr/>
          <p:nvPr/>
        </p:nvSpPr>
        <p:spPr>
          <a:xfrm>
            <a:off x="-19914" y="38160"/>
            <a:ext cx="9059457" cy="1110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/>
            <a:r>
              <a:rPr lang="ru-RU" sz="22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При спасении людей, оказавшихся в воде, используются</a:t>
            </a:r>
            <a:r>
              <a:rPr lang="ru-RU" sz="2200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 </a:t>
            </a:r>
            <a:endParaRPr lang="en-US" sz="2200" b="1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pc="-1" dirty="0" err="1">
                <a:solidFill>
                  <a:srgbClr val="FFFFFF"/>
                </a:solidFill>
                <a:latin typeface="Times New Roman"/>
                <a:ea typeface="Times New Roman"/>
              </a:rPr>
              <a:t>cледующие</a:t>
            </a:r>
            <a:r>
              <a:rPr lang="ru-RU" sz="22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средства спасения:</a:t>
            </a:r>
            <a:endParaRPr lang="en-US" sz="2200" b="1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2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Рисунок 1"/>
          <p:cNvPicPr/>
          <p:nvPr/>
        </p:nvPicPr>
        <p:blipFill>
          <a:blip r:embed="rId9"/>
          <a:stretch/>
        </p:blipFill>
        <p:spPr>
          <a:xfrm>
            <a:off x="17559" y="1413164"/>
            <a:ext cx="9160446" cy="4234165"/>
          </a:xfrm>
          <a:prstGeom prst="rect">
            <a:avLst/>
          </a:prstGeom>
          <a:ln>
            <a:noFill/>
          </a:ln>
        </p:spPr>
      </p:pic>
      <p:pic>
        <p:nvPicPr>
          <p:cNvPr id="108" name="Picture 9" descr="C:\Users\gims12\Desktop\300px-Portland_Pudgy_proactive_lifeboat.jpg"/>
          <p:cNvPicPr/>
          <p:nvPr/>
        </p:nvPicPr>
        <p:blipFill>
          <a:blip r:embed="rId10"/>
          <a:stretch/>
        </p:blipFill>
        <p:spPr>
          <a:xfrm>
            <a:off x="226489" y="2510460"/>
            <a:ext cx="1663920" cy="1463760"/>
          </a:xfrm>
          <a:prstGeom prst="rect">
            <a:avLst/>
          </a:prstGeom>
          <a:ln>
            <a:noFill/>
          </a:ln>
        </p:spPr>
      </p:pic>
      <p:pic>
        <p:nvPicPr>
          <p:cNvPr id="109" name="Picture 8" descr="C:\Users\gims12\Desktop\Life_raft.jpg"/>
          <p:cNvPicPr/>
          <p:nvPr/>
        </p:nvPicPr>
        <p:blipFill>
          <a:blip r:embed="rId11"/>
          <a:srcRect l="5631" t="34356" r="8455"/>
          <a:stretch/>
        </p:blipFill>
        <p:spPr>
          <a:xfrm>
            <a:off x="2276471" y="2479769"/>
            <a:ext cx="1949400" cy="1470240"/>
          </a:xfrm>
          <a:prstGeom prst="rect">
            <a:avLst/>
          </a:prstGeom>
          <a:ln>
            <a:noFill/>
          </a:ln>
        </p:spPr>
      </p:pic>
      <p:pic>
        <p:nvPicPr>
          <p:cNvPr id="110" name="Picture 2" descr="C:\Users\gims12\Desktop\shlupka-1.jpg"/>
          <p:cNvPicPr/>
          <p:nvPr/>
        </p:nvPicPr>
        <p:blipFill>
          <a:blip r:embed="rId12"/>
          <a:stretch/>
        </p:blipFill>
        <p:spPr>
          <a:xfrm>
            <a:off x="237649" y="4108290"/>
            <a:ext cx="1652760" cy="1392120"/>
          </a:xfrm>
          <a:prstGeom prst="rect">
            <a:avLst/>
          </a:prstGeom>
          <a:ln>
            <a:noFill/>
          </a:ln>
        </p:spPr>
      </p:pic>
      <p:pic>
        <p:nvPicPr>
          <p:cNvPr id="111" name="Picture 3" descr="C:\Users\gims12\Desktop\s_1598198.jpeg"/>
          <p:cNvPicPr/>
          <p:nvPr/>
        </p:nvPicPr>
        <p:blipFill>
          <a:blip r:embed="rId13"/>
          <a:srcRect t="21793" b="22780"/>
          <a:stretch/>
        </p:blipFill>
        <p:spPr>
          <a:xfrm>
            <a:off x="2316076" y="4113149"/>
            <a:ext cx="1963800" cy="1374840"/>
          </a:xfrm>
          <a:prstGeom prst="rect">
            <a:avLst/>
          </a:prstGeom>
          <a:ln>
            <a:noFill/>
          </a:ln>
        </p:spPr>
      </p:pic>
      <p:pic>
        <p:nvPicPr>
          <p:cNvPr id="112" name="Picture 4" descr="C:\Users\gims12\Desktop\Без названия.jpg"/>
          <p:cNvPicPr/>
          <p:nvPr/>
        </p:nvPicPr>
        <p:blipFill>
          <a:blip r:embed="rId14"/>
          <a:stretch/>
        </p:blipFill>
        <p:spPr>
          <a:xfrm>
            <a:off x="4597782" y="2545457"/>
            <a:ext cx="1487520" cy="1487520"/>
          </a:xfrm>
          <a:prstGeom prst="rect">
            <a:avLst/>
          </a:prstGeom>
          <a:ln>
            <a:noFill/>
          </a:ln>
        </p:spPr>
      </p:pic>
      <p:pic>
        <p:nvPicPr>
          <p:cNvPr id="113" name="Picture 3" descr="C:\Users\gims12\Desktop\402937955_w640_h640_cid2490358_pid277613467-62c65438.jpg"/>
          <p:cNvPicPr/>
          <p:nvPr/>
        </p:nvPicPr>
        <p:blipFill>
          <a:blip r:embed="rId15"/>
          <a:stretch/>
        </p:blipFill>
        <p:spPr>
          <a:xfrm>
            <a:off x="6064291" y="2595302"/>
            <a:ext cx="1395360" cy="1457280"/>
          </a:xfrm>
          <a:prstGeom prst="rect">
            <a:avLst/>
          </a:prstGeom>
          <a:ln>
            <a:noFill/>
          </a:ln>
        </p:spPr>
      </p:pic>
      <p:pic>
        <p:nvPicPr>
          <p:cNvPr id="114" name="Picture 2" descr="C:\Users\gims12\Desktop\362393858_w640_h640_cid2490358_pid251606213-48f1a445.jpg"/>
          <p:cNvPicPr/>
          <p:nvPr/>
        </p:nvPicPr>
        <p:blipFill>
          <a:blip r:embed="rId16"/>
          <a:stretch/>
        </p:blipFill>
        <p:spPr>
          <a:xfrm>
            <a:off x="7441291" y="2597317"/>
            <a:ext cx="1554120" cy="1469880"/>
          </a:xfrm>
          <a:prstGeom prst="rect">
            <a:avLst/>
          </a:prstGeom>
          <a:ln>
            <a:noFill/>
          </a:ln>
        </p:spPr>
      </p:pic>
      <p:pic>
        <p:nvPicPr>
          <p:cNvPr id="115" name="Picture 4" descr="C:\Users\gims12\Desktop\Без названия (1).jpg"/>
          <p:cNvPicPr/>
          <p:nvPr/>
        </p:nvPicPr>
        <p:blipFill>
          <a:blip r:embed="rId17"/>
          <a:stretch/>
        </p:blipFill>
        <p:spPr>
          <a:xfrm>
            <a:off x="5130229" y="4108290"/>
            <a:ext cx="3230640" cy="139248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124143" y="5588223"/>
            <a:ext cx="8915400" cy="1202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Помимо индивидуальных средств спасения используют простые подручные предметы: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лестницы 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шесты, доски (палки)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предметы одежды (ремни, шарфы и </a:t>
            </a:r>
            <a:r>
              <a:rPr lang="ru-RU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т.п</a:t>
            </a:r>
            <a:r>
              <a:rPr lang="ru-RU" b="1" strike="noStrike" spc="-1" dirty="0">
                <a:solidFill>
                  <a:srgbClr val="FFFFFF"/>
                </a:solidFill>
                <a:latin typeface="Arial"/>
              </a:rPr>
              <a:t>)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8224AAF4-18E8-4BE6-AD76-2BEED8643A3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15840" y="-19079"/>
            <a:ext cx="9159840" cy="83808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D4691C-10BF-4996-BFE7-8F4100E0E010}"/>
              </a:ext>
            </a:extLst>
          </p:cNvPr>
          <p:cNvSpPr txBox="1"/>
          <p:nvPr/>
        </p:nvSpPr>
        <p:spPr>
          <a:xfrm>
            <a:off x="1058449" y="683593"/>
            <a:ext cx="721490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200" b="1" dirty="0">
                <a:latin typeface="Times New Roman"/>
              </a:rPr>
              <a:t>           При спасении людей, оказавшихся в воде, используются  следующие средства спасения</a:t>
            </a:r>
            <a:r>
              <a:rPr lang="ru-RU" sz="2200" b="1" dirty="0" smtClean="0">
                <a:latin typeface="Times New Roman"/>
              </a:rPr>
              <a:t>: </a:t>
            </a:r>
            <a:endParaRPr lang="ru-RU" sz="2200" b="1" dirty="0"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169"/>
            <a:ext cx="1117050" cy="1117600"/>
          </a:xfrm>
          <a:prstGeom prst="rect">
            <a:avLst/>
          </a:prstGeom>
        </p:spPr>
      </p:pic>
      <p:pic>
        <p:nvPicPr>
          <p:cNvPr id="19" name="Рисунок 18" descr="http://abali.ru/wp-content/uploads/2019/10/gerb_tulskoj_oblasti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-118800"/>
            <a:ext cx="8763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12598</TotalTime>
  <Words>806</Words>
  <Application>Microsoft Office PowerPoint</Application>
  <PresentationFormat>Экран (4:3)</PresentationFormat>
  <Paragraphs>102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DejaVu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Андрей Либе</dc:creator>
  <dc:description/>
  <cp:lastModifiedBy>Ольга В.. Баташова</cp:lastModifiedBy>
  <cp:revision>1151</cp:revision>
  <dcterms:modified xsi:type="dcterms:W3CDTF">2021-06-04T09:30:36Z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